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394" r:id="rId3"/>
    <p:sldId id="492" r:id="rId4"/>
    <p:sldId id="493" r:id="rId5"/>
    <p:sldId id="494" r:id="rId6"/>
    <p:sldId id="495" r:id="rId7"/>
    <p:sldId id="297" r:id="rId8"/>
  </p:sldIdLst>
  <p:sldSz cx="9001125" cy="5040313"/>
  <p:notesSz cx="6858000" cy="9144000"/>
  <p:custDataLst>
    <p:tags r:id="rId10"/>
  </p:custDataLst>
  <p:defaultTextStyle>
    <a:defPPr>
      <a:defRPr lang="zh-CN"/>
    </a:defPPr>
    <a:lvl1pPr marL="0" lvl="0" indent="0" algn="l" defTabSz="8020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6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00050" lvl="1" indent="57150" algn="l" defTabSz="8020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6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802005" lvl="2" indent="112395" algn="l" defTabSz="8020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6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203325" lvl="3" indent="168275" algn="l" defTabSz="8020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6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603375" lvl="4" indent="225425" algn="l" defTabSz="8020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6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lvl="5" indent="225425" algn="l" defTabSz="8020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6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lvl="6" indent="225425" algn="l" defTabSz="8020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6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lvl="7" indent="225425" algn="l" defTabSz="8020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6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lvl="8" indent="225425" algn="l" defTabSz="802005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600"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60">
          <p15:clr>
            <a:srgbClr val="A4A3A4"/>
          </p15:clr>
        </p15:guide>
        <p15:guide id="2" pos="288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2202"/>
    <a:srgbClr val="0F6EB2"/>
    <a:srgbClr val="E5E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19"/>
    <p:restoredTop sz="93423"/>
  </p:normalViewPr>
  <p:slideViewPr>
    <p:cSldViewPr showGuides="1">
      <p:cViewPr varScale="1">
        <p:scale>
          <a:sx n="105" d="100"/>
          <a:sy n="105" d="100"/>
        </p:scale>
        <p:origin x="918" y="102"/>
      </p:cViewPr>
      <p:guideLst>
        <p:guide orient="horz" pos="1560"/>
        <p:guide pos="288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2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802005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802005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80B36C8-098E-453B-AB91-104BD6C199EA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74688" y="1143000"/>
            <a:ext cx="5508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802005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/>
          <a:p>
            <a:pPr lvl="0" algn="r" eaLnBrk="1" hangingPunct="1">
              <a:buNone/>
            </a:pPr>
            <a:fld id="{9A0DB2DC-4C9A-4742-B13C-FB6460FD3503}" type="slidenum"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‹#›</a:t>
            </a:fld>
            <a:endParaRPr lang="zh-CN" altLang="en-US" sz="12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4099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/>
            <a:endParaRPr lang="zh-CN" altLang="en-US" dirty="0"/>
          </a:p>
        </p:txBody>
      </p:sp>
      <p:sp>
        <p:nvSpPr>
          <p:cNvPr id="410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1</a:t>
            </a:fld>
            <a:endParaRPr lang="zh-CN" altLang="en-US" sz="12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>
            <a:extLst>
              <a:ext uri="{FF2B5EF4-FFF2-40B4-BE49-F238E27FC236}">
                <a16:creationId xmlns:a16="http://schemas.microsoft.com/office/drawing/2014/main" id="{719EB0AA-58BB-49EB-8896-60B9BDD4D00B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>
            <a:extLst>
              <a:ext uri="{FF2B5EF4-FFF2-40B4-BE49-F238E27FC236}">
                <a16:creationId xmlns:a16="http://schemas.microsoft.com/office/drawing/2014/main" id="{BA3634A7-7958-4C8B-B31A-932CD1C2EFF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12292" name="灯片编号占位符 3">
            <a:extLst>
              <a:ext uri="{FF2B5EF4-FFF2-40B4-BE49-F238E27FC236}">
                <a16:creationId xmlns:a16="http://schemas.microsoft.com/office/drawing/2014/main" id="{70977C61-955E-4F94-8FAE-04264BA0D14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AD8AA00-AF36-4713-A6D1-18196744203F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14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/>
            <a:endParaRPr lang="zh-CN" altLang="en-US" dirty="0"/>
          </a:p>
        </p:txBody>
      </p:sp>
      <p:sp>
        <p:nvSpPr>
          <p:cNvPr id="614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3</a:t>
            </a:fld>
            <a:endParaRPr lang="zh-CN" altLang="en-US" sz="12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3570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14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/>
            <a:endParaRPr lang="zh-CN" altLang="en-US" dirty="0"/>
          </a:p>
        </p:txBody>
      </p:sp>
      <p:sp>
        <p:nvSpPr>
          <p:cNvPr id="614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4</a:t>
            </a:fld>
            <a:endParaRPr lang="zh-CN" altLang="en-US" sz="12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7687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14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/>
            <a:endParaRPr lang="zh-CN" altLang="en-US" dirty="0"/>
          </a:p>
        </p:txBody>
      </p:sp>
      <p:sp>
        <p:nvSpPr>
          <p:cNvPr id="614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5</a:t>
            </a:fld>
            <a:endParaRPr lang="zh-CN" altLang="en-US" sz="12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2829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147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/>
            <a:endParaRPr lang="zh-CN" altLang="en-US" dirty="0"/>
          </a:p>
        </p:txBody>
      </p:sp>
      <p:sp>
        <p:nvSpPr>
          <p:cNvPr id="614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6</a:t>
            </a:fld>
            <a:endParaRPr lang="zh-CN" altLang="en-US" sz="12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435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8675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lstStyle/>
          <a:p>
            <a:pPr lvl="0" eaLnBrk="1" hangingPunct="1"/>
            <a:endParaRPr lang="zh-CN" altLang="en-US" dirty="0"/>
          </a:p>
        </p:txBody>
      </p:sp>
      <p:sp>
        <p:nvSpPr>
          <p:cNvPr id="2867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7</a:t>
            </a:fld>
            <a:endParaRPr lang="zh-CN" altLang="en-US" sz="12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5085" y="1565764"/>
            <a:ext cx="7650956" cy="1080400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50169" y="2856177"/>
            <a:ext cx="6300788" cy="1288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01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02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033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046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059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066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07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09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5789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5789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25816" y="201847"/>
            <a:ext cx="2025253" cy="4300600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0056" y="201847"/>
            <a:ext cx="5925741" cy="4300600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5789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5789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1027" y="3238868"/>
            <a:ext cx="7650956" cy="1001062"/>
          </a:xfrm>
        </p:spPr>
        <p:txBody>
          <a:bodyPr anchor="t"/>
          <a:lstStyle>
            <a:lvl1pPr algn="l">
              <a:defRPr sz="35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11027" y="2136300"/>
            <a:ext cx="7650956" cy="1102568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01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0200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0332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60464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200596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40665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80797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320929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5789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0056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5572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5789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28237"/>
            <a:ext cx="3977060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320" indent="0">
              <a:buNone/>
              <a:defRPr sz="1800" b="1"/>
            </a:lvl2pPr>
            <a:lvl3pPr marL="802005" indent="0">
              <a:buNone/>
              <a:defRPr sz="1600" b="1"/>
            </a:lvl3pPr>
            <a:lvl4pPr marL="1203325" indent="0">
              <a:buNone/>
              <a:defRPr sz="1400" b="1"/>
            </a:lvl4pPr>
            <a:lvl5pPr marL="1604645" indent="0">
              <a:buNone/>
              <a:defRPr sz="1400" b="1"/>
            </a:lvl5pPr>
            <a:lvl6pPr marL="2005965" indent="0">
              <a:buNone/>
              <a:defRPr sz="1400" b="1"/>
            </a:lvl6pPr>
            <a:lvl7pPr marL="2406650" indent="0">
              <a:buNone/>
              <a:defRPr sz="1400" b="1"/>
            </a:lvl7pPr>
            <a:lvl8pPr marL="2807970" indent="0">
              <a:buNone/>
              <a:defRPr sz="1400" b="1"/>
            </a:lvl8pPr>
            <a:lvl9pPr marL="3209290" indent="0">
              <a:buNone/>
              <a:defRPr sz="14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056" y="1598433"/>
            <a:ext cx="3977060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572447" y="1128237"/>
            <a:ext cx="3978622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320" indent="0">
              <a:buNone/>
              <a:defRPr sz="1800" b="1"/>
            </a:lvl2pPr>
            <a:lvl3pPr marL="802005" indent="0">
              <a:buNone/>
              <a:defRPr sz="1600" b="1"/>
            </a:lvl3pPr>
            <a:lvl4pPr marL="1203325" indent="0">
              <a:buNone/>
              <a:defRPr sz="1400" b="1"/>
            </a:lvl4pPr>
            <a:lvl5pPr marL="1604645" indent="0">
              <a:buNone/>
              <a:defRPr sz="1400" b="1"/>
            </a:lvl5pPr>
            <a:lvl6pPr marL="2005965" indent="0">
              <a:buNone/>
              <a:defRPr sz="1400" b="1"/>
            </a:lvl6pPr>
            <a:lvl7pPr marL="2406650" indent="0">
              <a:buNone/>
              <a:defRPr sz="1400" b="1"/>
            </a:lvl7pPr>
            <a:lvl8pPr marL="2807970" indent="0">
              <a:buNone/>
              <a:defRPr sz="1400" b="1"/>
            </a:lvl8pPr>
            <a:lvl9pPr marL="3209290" indent="0">
              <a:buNone/>
              <a:defRPr sz="14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572447" y="1598433"/>
            <a:ext cx="3978622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5789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5789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5789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0057" y="200679"/>
            <a:ext cx="2961308" cy="854053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19190" y="200679"/>
            <a:ext cx="5031879" cy="4301768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0057" y="1054733"/>
            <a:ext cx="2961308" cy="3447714"/>
          </a:xfrm>
        </p:spPr>
        <p:txBody>
          <a:bodyPr/>
          <a:lstStyle>
            <a:lvl1pPr marL="0" indent="0">
              <a:buNone/>
              <a:defRPr sz="1200"/>
            </a:lvl1pPr>
            <a:lvl2pPr marL="401320" indent="0">
              <a:buNone/>
              <a:defRPr sz="1100"/>
            </a:lvl2pPr>
            <a:lvl3pPr marL="802005" indent="0">
              <a:buNone/>
              <a:defRPr sz="900"/>
            </a:lvl3pPr>
            <a:lvl4pPr marL="1203325" indent="0">
              <a:buNone/>
              <a:defRPr sz="800"/>
            </a:lvl4pPr>
            <a:lvl5pPr marL="1604645" indent="0">
              <a:buNone/>
              <a:defRPr sz="800"/>
            </a:lvl5pPr>
            <a:lvl6pPr marL="2005965" indent="0">
              <a:buNone/>
              <a:defRPr sz="800"/>
            </a:lvl6pPr>
            <a:lvl7pPr marL="2406650" indent="0">
              <a:buNone/>
              <a:defRPr sz="800"/>
            </a:lvl7pPr>
            <a:lvl8pPr marL="2807970" indent="0">
              <a:buNone/>
              <a:defRPr sz="800"/>
            </a:lvl8pPr>
            <a:lvl9pPr marL="3209290" indent="0">
              <a:buNone/>
              <a:defRPr sz="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5789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64284" y="3528219"/>
            <a:ext cx="5400675" cy="416526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64284" y="450361"/>
            <a:ext cx="5400675" cy="3024188"/>
          </a:xfrm>
        </p:spPr>
        <p:txBody>
          <a:bodyPr vert="horz" wrap="square" lIns="80229" tIns="40115" rIns="80229" bIns="40115" numCol="1" rtlCol="0" anchor="t" anchorCtr="0" compatLnSpc="1">
            <a:normAutofit/>
          </a:bodyPr>
          <a:lstStyle>
            <a:lvl1pPr marL="0" indent="0">
              <a:buNone/>
              <a:defRPr sz="2800"/>
            </a:lvl1pPr>
            <a:lvl2pPr marL="401320" indent="0">
              <a:buNone/>
              <a:defRPr sz="2500"/>
            </a:lvl2pPr>
            <a:lvl3pPr marL="802005" indent="0">
              <a:buNone/>
              <a:defRPr sz="2100"/>
            </a:lvl3pPr>
            <a:lvl4pPr marL="1203325" indent="0">
              <a:buNone/>
              <a:defRPr sz="1800"/>
            </a:lvl4pPr>
            <a:lvl5pPr marL="1604645" indent="0">
              <a:buNone/>
              <a:defRPr sz="1800"/>
            </a:lvl5pPr>
            <a:lvl6pPr marL="2005965" indent="0">
              <a:buNone/>
              <a:defRPr sz="1800"/>
            </a:lvl6pPr>
            <a:lvl7pPr marL="2406650" indent="0">
              <a:buNone/>
              <a:defRPr sz="1800"/>
            </a:lvl7pPr>
            <a:lvl8pPr marL="2807970" indent="0">
              <a:buNone/>
              <a:defRPr sz="1800"/>
            </a:lvl8pPr>
            <a:lvl9pPr marL="3209290" indent="0">
              <a:buNone/>
              <a:defRPr sz="1800"/>
            </a:lvl9pPr>
          </a:lstStyle>
          <a:p>
            <a:pPr marL="0" marR="0" lvl="0" indent="0" algn="l" defTabSz="802005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64284" y="3944746"/>
            <a:ext cx="5400675" cy="591536"/>
          </a:xfrm>
        </p:spPr>
        <p:txBody>
          <a:bodyPr/>
          <a:lstStyle>
            <a:lvl1pPr marL="0" indent="0">
              <a:buNone/>
              <a:defRPr sz="1200"/>
            </a:lvl1pPr>
            <a:lvl2pPr marL="401320" indent="0">
              <a:buNone/>
              <a:defRPr sz="1100"/>
            </a:lvl2pPr>
            <a:lvl3pPr marL="802005" indent="0">
              <a:buNone/>
              <a:defRPr sz="900"/>
            </a:lvl3pPr>
            <a:lvl4pPr marL="1203325" indent="0">
              <a:buNone/>
              <a:defRPr sz="800"/>
            </a:lvl4pPr>
            <a:lvl5pPr marL="1604645" indent="0">
              <a:buNone/>
              <a:defRPr sz="800"/>
            </a:lvl5pPr>
            <a:lvl6pPr marL="2005965" indent="0">
              <a:buNone/>
              <a:defRPr sz="800"/>
            </a:lvl6pPr>
            <a:lvl7pPr marL="2406650" indent="0">
              <a:buNone/>
              <a:defRPr sz="800"/>
            </a:lvl7pPr>
            <a:lvl8pPr marL="2807970" indent="0">
              <a:buNone/>
              <a:defRPr sz="800"/>
            </a:lvl8pPr>
            <a:lvl9pPr marL="3209290" indent="0">
              <a:buNone/>
              <a:defRPr sz="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slow" advTm="5789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449263" y="201613"/>
            <a:ext cx="8102600" cy="839787"/>
          </a:xfrm>
          <a:prstGeom prst="rect">
            <a:avLst/>
          </a:prstGeom>
          <a:noFill/>
          <a:ln w="9525">
            <a:noFill/>
          </a:ln>
        </p:spPr>
        <p:txBody>
          <a:bodyPr lIns="80229" tIns="40115" rIns="80229" bIns="40115"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449263" y="1176338"/>
            <a:ext cx="8102600" cy="3325812"/>
          </a:xfrm>
          <a:prstGeom prst="rect">
            <a:avLst/>
          </a:prstGeom>
          <a:noFill/>
          <a:ln w="9525">
            <a:noFill/>
          </a:ln>
        </p:spPr>
        <p:txBody>
          <a:bodyPr lIns="80229" tIns="40115" rIns="80229" bIns="40115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49263" y="4672013"/>
            <a:ext cx="2101850" cy="268288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l" defTabSz="802005" eaLnBrk="1" fontAlgn="auto" hangingPunct="1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8BE34DC-A1C4-4AC2-B17D-9B8927914391}" type="datetimeFigureOut"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2021/5/18</a:t>
            </a:fld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74988" y="4672013"/>
            <a:ext cx="2851150" cy="268288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ctr" defTabSz="802005" eaLnBrk="1" fontAlgn="auto" hangingPunct="1"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0013" y="4672013"/>
            <a:ext cx="2101850" cy="268288"/>
          </a:xfrm>
          <a:prstGeom prst="rect">
            <a:avLst/>
          </a:prstGeom>
        </p:spPr>
        <p:txBody>
          <a:bodyPr vert="horz" wrap="square" lIns="80229" tIns="40115" rIns="80229" bIns="40115" numCol="1" anchor="ctr" anchorCtr="0" compatLnSpc="1"/>
          <a:lstStyle>
            <a:lvl1pPr algn="r">
              <a:defRPr sz="1100">
                <a:solidFill>
                  <a:srgbClr val="898989"/>
                </a:solidFill>
              </a:defRPr>
            </a:lvl1pPr>
          </a:lstStyle>
          <a:p>
            <a:pPr lvl="0" eaLnBrk="1" hangingPunct="1">
              <a:buNone/>
            </a:pPr>
            <a:fld id="{9A0DB2DC-4C9A-4742-B13C-FB6460FD3503}" type="slidenum">
              <a:rPr lang="zh-CN" altLang="en-US" dirty="0">
                <a:latin typeface="Calibri" panose="020F0502020204030204" pitchFamily="34" charset="0"/>
              </a:rPr>
              <a:t>‹#›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5789">
    <p:fade/>
  </p:transition>
  <p:hf sldNum="0" hdr="0" ftr="0" dt="0"/>
  <p:txStyles>
    <p:titleStyle>
      <a:lvl1pPr algn="ctr" defTabSz="802005" rtl="0" eaLnBrk="0" fontAlgn="base" hangingPunct="0">
        <a:spcBef>
          <a:spcPct val="0"/>
        </a:spcBef>
        <a:spcAft>
          <a:spcPct val="0"/>
        </a:spcAft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802005" rtl="0" eaLnBrk="0" fontAlgn="base" hangingPunct="0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defTabSz="802005" rtl="0" eaLnBrk="0" fontAlgn="base" hangingPunct="0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defTabSz="802005" rtl="0" eaLnBrk="0" fontAlgn="base" hangingPunct="0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defTabSz="802005" rtl="0" eaLnBrk="0" fontAlgn="base" hangingPunct="0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defTabSz="802005" rtl="0" fontAlgn="base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defTabSz="802005" rtl="0" fontAlgn="base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defTabSz="802005" rtl="0" fontAlgn="base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defTabSz="802005" rtl="0" fontAlgn="base">
        <a:spcBef>
          <a:spcPct val="0"/>
        </a:spcBef>
        <a:spcAft>
          <a:spcPct val="0"/>
        </a:spcAft>
        <a:defRPr sz="39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01625" indent="-301625" algn="l" defTabSz="80200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2780" indent="-250825" algn="l" defTabSz="80200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03300" indent="-201930" algn="l" defTabSz="80200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03350" indent="-200025" algn="l" defTabSz="80200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05305" indent="-200025" algn="l" defTabSz="80200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06625" indent="-200660" algn="l" defTabSz="80200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07310" indent="-200660" algn="l" defTabSz="80200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08630" indent="-200660" algn="l" defTabSz="80200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09950" indent="-200660" algn="l" defTabSz="80200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1320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2005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3325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04645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05965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06650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970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09290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-1547812" y="3455988"/>
            <a:ext cx="11449050" cy="2016125"/>
          </a:xfrm>
          <a:prstGeom prst="rect">
            <a:avLst/>
          </a:prstGeom>
          <a:solidFill>
            <a:srgbClr val="0F6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inpin heiti" pitchFamily="2" charset="-122"/>
              <a:ea typeface="inpin heiti" pitchFamily="2" charset="-122"/>
              <a:cs typeface="+mn-cs"/>
              <a:sym typeface="inpin heiti" pitchFamily="2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08072" y="359914"/>
            <a:ext cx="3384378" cy="3384378"/>
          </a:xfrm>
          <a:prstGeom prst="rect">
            <a:avLst/>
          </a:prstGeom>
          <a:noFill/>
        </p:spPr>
      </p:pic>
      <p:sp>
        <p:nvSpPr>
          <p:cNvPr id="3076" name="TextBox 13"/>
          <p:cNvSpPr txBox="1"/>
          <p:nvPr/>
        </p:nvSpPr>
        <p:spPr>
          <a:xfrm>
            <a:off x="2628354" y="2004483"/>
            <a:ext cx="5586095" cy="608436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algn="ctr" defTabSz="895350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3600" b="1" dirty="0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综合项目</a:t>
            </a:r>
          </a:p>
        </p:txBody>
      </p:sp>
      <p:sp>
        <p:nvSpPr>
          <p:cNvPr id="3077" name="TextBox 13"/>
          <p:cNvSpPr txBox="1"/>
          <p:nvPr/>
        </p:nvSpPr>
        <p:spPr>
          <a:xfrm>
            <a:off x="3636963" y="1498600"/>
            <a:ext cx="2990850" cy="33813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lstStyle/>
          <a:p>
            <a:pPr defTabSz="895350"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2000" b="1" dirty="0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程序设计课程实践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3492450" y="1903625"/>
            <a:ext cx="42481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3" name="唯美动人浪漫场景短视频配乐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187450" y="-12700"/>
            <a:ext cx="523875" cy="5254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 advTm="5789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1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0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0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矩形 7">
            <a:extLst>
              <a:ext uri="{FF2B5EF4-FFF2-40B4-BE49-F238E27FC236}">
                <a16:creationId xmlns:a16="http://schemas.microsoft.com/office/drawing/2014/main" id="{3A55FD2B-C415-4AD5-9C8D-C729F8A539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450" y="82550"/>
            <a:ext cx="1871663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858" tIns="44929" rIns="89858" bIns="44929">
            <a:spAutoFit/>
          </a:bodyPr>
          <a:lstStyle/>
          <a:p>
            <a:pPr eaLnBrk="1" hangingPunct="1"/>
            <a:r>
              <a:rPr lang="zh-CN" altLang="en-US" sz="2800" b="1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课程安排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6C5BE-55F2-42B9-9381-0EE4D84696FB}"/>
              </a:ext>
            </a:extLst>
          </p:cNvPr>
          <p:cNvSpPr/>
          <p:nvPr/>
        </p:nvSpPr>
        <p:spPr>
          <a:xfrm>
            <a:off x="252413" y="144463"/>
            <a:ext cx="76200" cy="382587"/>
          </a:xfrm>
          <a:prstGeom prst="rect">
            <a:avLst/>
          </a:prstGeom>
          <a:solidFill>
            <a:srgbClr val="0F6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0200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inpin heiti" pitchFamily="2" charset="-122"/>
              <a:ea typeface="inpin heiti" pitchFamily="2" charset="-122"/>
              <a:sym typeface="inpin heiti" pitchFamily="2" charset="-122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C30A24FC-051E-487F-BC9D-FA0874CB845F}"/>
              </a:ext>
            </a:extLst>
          </p:cNvPr>
          <p:cNvGraphicFramePr>
            <a:graphicFrameLocks noGrp="1"/>
          </p:cNvGraphicFramePr>
          <p:nvPr/>
        </p:nvGraphicFramePr>
        <p:xfrm>
          <a:off x="396875" y="798513"/>
          <a:ext cx="8207376" cy="39544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78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34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19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59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64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74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3592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657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9132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60580"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项目名称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学时数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项目类别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项目类型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要求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每组人数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90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理论学时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实践学时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课外学时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448"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线性结构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专业基础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设计研究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必做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448"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递归程序设计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专业基础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设计研究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必做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448"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查找和排序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专业基础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设计研究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必做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580"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简单房价预测项目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设计研究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必做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&lt;=2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0580"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鸢尾花分类项目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设计研究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必做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&lt;=2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0580"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波士顿房价预测项目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设计研究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altLang="en-US" sz="1200" kern="1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选做</a:t>
                      </a:r>
                      <a:endParaRPr lang="zh-CN" sz="1200" kern="1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alt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&lt;=2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0580"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基于控制台的贪吃蛇游戏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1.5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综合性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必做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&lt;=2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0580"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基于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MFC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的俄罗斯方块游戏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综合性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altLang="en-US" sz="1200" kern="1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选做</a:t>
                      </a:r>
                      <a:endParaRPr lang="zh-CN" sz="1200" kern="1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&lt;=2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0580"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学生成绩管理系统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综合性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altLang="en-US" sz="1200" kern="100" dirty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选做</a:t>
                      </a:r>
                      <a:endParaRPr lang="zh-CN" sz="1200" kern="100" dirty="0"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&lt;=3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0580"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综合项目实践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专业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综合性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必做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&lt;=3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0580">
                <a:tc gridSpan="2"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合计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≥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 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 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 </a:t>
                      </a:r>
                      <a:endParaRPr lang="zh-CN" sz="12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</a:pPr>
                      <a:r>
                        <a:rPr lang="en-US" sz="12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 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36" marR="61736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 advTm="5789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/>
          <p:cNvSpPr/>
          <p:nvPr/>
        </p:nvSpPr>
        <p:spPr>
          <a:xfrm>
            <a:off x="298450" y="82550"/>
            <a:ext cx="3129280" cy="519430"/>
          </a:xfrm>
          <a:prstGeom prst="rect">
            <a:avLst/>
          </a:prstGeom>
          <a:noFill/>
          <a:ln w="9525">
            <a:noFill/>
          </a:ln>
        </p:spPr>
        <p:txBody>
          <a:bodyPr wrap="square" lIns="89858" tIns="44929" rIns="89858" bIns="44929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项目</a:t>
            </a:r>
            <a:r>
              <a:rPr lang="en-US" altLang="zh-CN" sz="2800" b="1" dirty="0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1</a:t>
            </a:r>
            <a:endParaRPr lang="zh-CN" altLang="en-US" sz="2800" b="1" dirty="0">
              <a:solidFill>
                <a:srgbClr val="0F6EB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inpin heiti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52413" y="144463"/>
            <a:ext cx="76200" cy="382588"/>
          </a:xfrm>
          <a:prstGeom prst="rect">
            <a:avLst/>
          </a:prstGeom>
          <a:solidFill>
            <a:srgbClr val="0F6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inpin heiti" pitchFamily="2" charset="-122"/>
              <a:ea typeface="inpin heiti" pitchFamily="2" charset="-122"/>
              <a:cs typeface="+mn-cs"/>
              <a:sym typeface="inpin heiti" pitchFamily="2" charset="-122"/>
            </a:endParaRPr>
          </a:p>
        </p:txBody>
      </p:sp>
      <p:sp>
        <p:nvSpPr>
          <p:cNvPr id="5124" name="文本框 23"/>
          <p:cNvSpPr txBox="1"/>
          <p:nvPr/>
        </p:nvSpPr>
        <p:spPr>
          <a:xfrm>
            <a:off x="328930" y="601980"/>
            <a:ext cx="7774305" cy="485466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342900" indent="-3429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校园外来人员进出监控与管理系统（建议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4572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调研新冠疫情期间校园人员进出管理流程，设计合理可行的软件系统实现人员进出登记与管理功能，能实现人员进出申请和进出登记等功能，能按人员信息、日期、时间段等信息查询人员进出校园记录。人员登记基本信息包括：姓名、性别、联系电话、身份证号、单位信息、车牌号、进校事由、担保人、担保人电话、健康码、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14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内是否去过疫区、是否有咳嗽发热等症状、申请进入时间、申请离开时间、实际进入时间、实际离开时间等信息。根据调研结果，可以自行设计更具有实用性和创新性的系统功能。完成系统设计和开发后，请根据实验报告模板按要求完成报告内容并以小组为单位提交。</a:t>
            </a:r>
          </a:p>
          <a:p>
            <a:pPr marL="342900" indent="-3429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72208342"/>
      </p:ext>
    </p:extLst>
  </p:cSld>
  <p:clrMapOvr>
    <a:masterClrMapping/>
  </p:clrMapOvr>
  <p:transition spd="slow" advTm="5789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/>
          <p:cNvSpPr/>
          <p:nvPr/>
        </p:nvSpPr>
        <p:spPr>
          <a:xfrm>
            <a:off x="298450" y="82550"/>
            <a:ext cx="3129280" cy="519430"/>
          </a:xfrm>
          <a:prstGeom prst="rect">
            <a:avLst/>
          </a:prstGeom>
          <a:noFill/>
          <a:ln w="9525">
            <a:noFill/>
          </a:ln>
        </p:spPr>
        <p:txBody>
          <a:bodyPr wrap="square" lIns="89858" tIns="44929" rIns="89858" bIns="44929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项目</a:t>
            </a:r>
            <a:r>
              <a:rPr lang="en-US" altLang="zh-CN" sz="2800" b="1" dirty="0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2</a:t>
            </a:r>
            <a:endParaRPr lang="zh-CN" altLang="en-US" sz="2800" b="1" dirty="0">
              <a:solidFill>
                <a:srgbClr val="0F6EB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inpin heiti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52413" y="144463"/>
            <a:ext cx="76200" cy="382588"/>
          </a:xfrm>
          <a:prstGeom prst="rect">
            <a:avLst/>
          </a:prstGeom>
          <a:solidFill>
            <a:srgbClr val="0F6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inpin heiti" pitchFamily="2" charset="-122"/>
              <a:ea typeface="inpin heiti" pitchFamily="2" charset="-122"/>
              <a:cs typeface="+mn-cs"/>
              <a:sym typeface="inpin heiti" pitchFamily="2" charset="-122"/>
            </a:endParaRPr>
          </a:p>
        </p:txBody>
      </p:sp>
      <p:sp>
        <p:nvSpPr>
          <p:cNvPr id="5124" name="文本框 23"/>
          <p:cNvSpPr txBox="1"/>
          <p:nvPr/>
        </p:nvSpPr>
        <p:spPr>
          <a:xfrm>
            <a:off x="328930" y="601980"/>
            <a:ext cx="7774305" cy="365433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342900" indent="-3429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走迷宫游戏（建议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人）</a:t>
            </a:r>
          </a:p>
          <a:p>
            <a:pPr indent="4572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语言开发一个走迷宫的程序。迷宫的宽和高、迷宫矩阵、迷宫内的怪兽、迷宫的入口和出口从文件读入。可以实现手动或自动两种模式走完迷宫。走迷宫时，规定时间内未走出迷宫或碰到怪兽，游戏结束；在规定时间内走出迷宫，并没有碰到怪兽，游戏通关。可以考虑提升游戏难度或者游戏等级设计，也可以自行设计更具有创新性的游戏功能。完成系统设计和开发后，请根据实验报告模板按要求完成报告内容并以小组为单位提交。</a:t>
            </a:r>
          </a:p>
          <a:p>
            <a:pPr marL="342900" indent="-3429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63495787"/>
      </p:ext>
    </p:extLst>
  </p:cSld>
  <p:clrMapOvr>
    <a:masterClrMapping/>
  </p:clrMapOvr>
  <p:transition spd="slow" advTm="5789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/>
          <p:cNvSpPr/>
          <p:nvPr/>
        </p:nvSpPr>
        <p:spPr>
          <a:xfrm>
            <a:off x="298450" y="82550"/>
            <a:ext cx="3129280" cy="519430"/>
          </a:xfrm>
          <a:prstGeom prst="rect">
            <a:avLst/>
          </a:prstGeom>
          <a:noFill/>
          <a:ln w="9525">
            <a:noFill/>
          </a:ln>
        </p:spPr>
        <p:txBody>
          <a:bodyPr wrap="square" lIns="89858" tIns="44929" rIns="89858" bIns="44929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项目</a:t>
            </a:r>
            <a:r>
              <a:rPr lang="en-US" altLang="zh-CN" sz="2800" b="1" dirty="0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3</a:t>
            </a:r>
            <a:endParaRPr lang="zh-CN" altLang="en-US" sz="2800" b="1" dirty="0">
              <a:solidFill>
                <a:srgbClr val="0F6EB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inpin heiti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52413" y="144463"/>
            <a:ext cx="76200" cy="382588"/>
          </a:xfrm>
          <a:prstGeom prst="rect">
            <a:avLst/>
          </a:prstGeom>
          <a:solidFill>
            <a:srgbClr val="0F6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inpin heiti" pitchFamily="2" charset="-122"/>
              <a:ea typeface="inpin heiti" pitchFamily="2" charset="-122"/>
              <a:cs typeface="+mn-cs"/>
              <a:sym typeface="inpin heiti" pitchFamily="2" charset="-122"/>
            </a:endParaRPr>
          </a:p>
        </p:txBody>
      </p:sp>
      <p:sp>
        <p:nvSpPr>
          <p:cNvPr id="5124" name="文本框 23"/>
          <p:cNvSpPr txBox="1"/>
          <p:nvPr/>
        </p:nvSpPr>
        <p:spPr>
          <a:xfrm>
            <a:off x="328930" y="601980"/>
            <a:ext cx="7774305" cy="4054443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342900" indent="-3429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新冠疫情预测与分析系统（建议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人）</a:t>
            </a:r>
          </a:p>
          <a:p>
            <a:pPr indent="4572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调研新冠疫情预测与分析系统。使用一个城市的新冠历史数据（自行网上获取），应用一种合适的人工智能算法构建新冠疫情预测模型。根据构建好的模型，能根据前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天的新冠数据，预测未来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天的新冠数据。设计一个新冠疫情预测与分析系统，完成模型的训练，模型的测试（给出测试精度）和模型的应用等功能。根据调研结果，可以自行设计更具有实用性和创新性的系统功能。完成系统设计和开发后，请根据实验报告模板按要求完成报告内容并以小组为单位提交。</a:t>
            </a:r>
          </a:p>
          <a:p>
            <a:pPr marL="342900" indent="-3429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52769367"/>
      </p:ext>
    </p:extLst>
  </p:cSld>
  <p:clrMapOvr>
    <a:masterClrMapping/>
  </p:clrMapOvr>
  <p:transition spd="slow" advTm="5789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7"/>
          <p:cNvSpPr/>
          <p:nvPr/>
        </p:nvSpPr>
        <p:spPr>
          <a:xfrm>
            <a:off x="298450" y="82550"/>
            <a:ext cx="3129280" cy="519430"/>
          </a:xfrm>
          <a:prstGeom prst="rect">
            <a:avLst/>
          </a:prstGeom>
          <a:noFill/>
          <a:ln w="9525">
            <a:noFill/>
          </a:ln>
        </p:spPr>
        <p:txBody>
          <a:bodyPr wrap="square" lIns="89858" tIns="44929" rIns="89858" bIns="44929">
            <a:spAutoFit/>
          </a:bodyPr>
          <a:lstStyle/>
          <a:p>
            <a:pPr eaLnBrk="1" hangingPunct="1"/>
            <a:r>
              <a:rPr lang="zh-CN" altLang="en-US" sz="2800" b="1" dirty="0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项目</a:t>
            </a:r>
            <a:r>
              <a:rPr lang="en-US" altLang="zh-CN" sz="2800" b="1" dirty="0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4</a:t>
            </a:r>
            <a:endParaRPr lang="zh-CN" altLang="en-US" sz="2800" b="1" dirty="0">
              <a:solidFill>
                <a:srgbClr val="0F6EB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inpin heiti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52413" y="144463"/>
            <a:ext cx="76200" cy="382588"/>
          </a:xfrm>
          <a:prstGeom prst="rect">
            <a:avLst/>
          </a:prstGeom>
          <a:solidFill>
            <a:srgbClr val="0F6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inpin heiti" pitchFamily="2" charset="-122"/>
              <a:ea typeface="inpin heiti" pitchFamily="2" charset="-122"/>
              <a:cs typeface="+mn-cs"/>
              <a:sym typeface="inpin heiti" pitchFamily="2" charset="-122"/>
            </a:endParaRPr>
          </a:p>
        </p:txBody>
      </p:sp>
      <p:sp>
        <p:nvSpPr>
          <p:cNvPr id="5124" name="文本框 23"/>
          <p:cNvSpPr txBox="1"/>
          <p:nvPr/>
        </p:nvSpPr>
        <p:spPr>
          <a:xfrm>
            <a:off x="328930" y="601980"/>
            <a:ext cx="7774305" cy="4054443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342900" indent="-3429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大数和高精度实数库设计（建议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2-3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人）</a:t>
            </a:r>
          </a:p>
          <a:p>
            <a:pPr indent="4572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C/C++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语言中数据类型都有个值的范围或精度，在某些应用中值的范围不够大，或需要的精度位数不够，需要自定义类型来表示，请设计类型分别表示无符号大数、有符号大数、超高精度实数，支持各类型的数值运算和比较运算，数值运算结果也应该是相同类型数据，运算接口设计合理，可供第三方使用。要求值的范围不限，除法运算结果精度位数可设置，各类型间通过接口函数进行转换。完成这样的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C/C++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公用库设计，并设计测试用例和测试结果，提交报告。</a:t>
            </a:r>
          </a:p>
          <a:p>
            <a:pPr marL="342900" indent="-342900" ea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10991734"/>
      </p:ext>
    </p:extLst>
  </p:cSld>
  <p:clrMapOvr>
    <a:masterClrMapping/>
  </p:clrMapOvr>
  <p:transition spd="slow" advTm="5789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276600" y="1655763"/>
            <a:ext cx="4537075" cy="1728788"/>
          </a:xfrm>
          <a:prstGeom prst="rect">
            <a:avLst/>
          </a:prstGeom>
          <a:solidFill>
            <a:srgbClr val="0F6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inpin heiti" pitchFamily="2" charset="-122"/>
              <a:ea typeface="inpin heiti" pitchFamily="2" charset="-122"/>
              <a:cs typeface="+mn-cs"/>
              <a:sym typeface="inpin heiti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740650" y="1655763"/>
            <a:ext cx="5040313" cy="1728788"/>
          </a:xfrm>
          <a:prstGeom prst="rect">
            <a:avLst/>
          </a:prstGeom>
          <a:solidFill>
            <a:srgbClr val="0F6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inpin heiti" pitchFamily="2" charset="-122"/>
              <a:ea typeface="inpin heiti" pitchFamily="2" charset="-122"/>
              <a:cs typeface="+mn-cs"/>
              <a:sym typeface="inpin heiti" pitchFamily="2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39750" y="1655763"/>
            <a:ext cx="1728788" cy="1728788"/>
          </a:xfrm>
          <a:prstGeom prst="ellipse">
            <a:avLst/>
          </a:prstGeom>
          <a:solidFill>
            <a:srgbClr val="0F6EB2"/>
          </a:solidFill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802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inpin heiti" pitchFamily="2" charset="-122"/>
              <a:ea typeface="inpin heiti" pitchFamily="2" charset="-122"/>
              <a:cs typeface="+mn-cs"/>
              <a:sym typeface="inpin heiti" pitchFamily="2" charset="-122"/>
            </a:endParaRPr>
          </a:p>
        </p:txBody>
      </p:sp>
      <p:sp>
        <p:nvSpPr>
          <p:cNvPr id="27653" name="矩形 5"/>
          <p:cNvSpPr/>
          <p:nvPr/>
        </p:nvSpPr>
        <p:spPr>
          <a:xfrm>
            <a:off x="3044825" y="2114550"/>
            <a:ext cx="3743325" cy="765175"/>
          </a:xfrm>
          <a:prstGeom prst="rect">
            <a:avLst/>
          </a:prstGeom>
          <a:noFill/>
          <a:ln w="9525">
            <a:noFill/>
          </a:ln>
        </p:spPr>
        <p:txBody>
          <a:bodyPr lIns="89858" tIns="44929" rIns="89858" bIns="44929">
            <a:spAutoFit/>
          </a:bodyPr>
          <a:lstStyle/>
          <a:p>
            <a:pPr algn="ctr" eaLnBrk="1" hangingPunct="1"/>
            <a:r>
              <a:rPr lang="zh-CN" altLang="en-US" sz="4400" b="1" dirty="0">
                <a:solidFill>
                  <a:srgbClr val="0F6EB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npin heiti"/>
              </a:rPr>
              <a:t>谢谢观看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3132138" y="2879725"/>
            <a:ext cx="3816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5789"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ok1.pptx111"/>
  <p:tag name="ISPRING_SCORM_RATE_SLIDES" val="0"/>
  <p:tag name="ISPRING_SCORM_RATE_QUIZZES" val="0"/>
  <p:tag name="ISPRING_SCORM_PASSING_SCORE" val="0.000000"/>
  <p:tag name="ISPRING_ULTRA_SCORM_COURSE_ID" val="7A114CB0-AE9D-43C9-9DED-188D61D3ABF9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Repository"/>
  <p:tag name="ISPRING_OUTPUT_FOLDER" val="G:\第七批已完成作品\148202"/>
  <p:tag name="ISPRING_FIRST_PUBLISH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 w="9525">
          <a:noFill/>
        </a:ln>
      </a:spPr>
      <a:bodyPr wrap="square">
        <a:spAutoFit/>
      </a:bodyPr>
      <a:lstStyle>
        <a:defPPr eaLnBrk="1" hangingPunct="1">
          <a:lnSpc>
            <a:spcPct val="135000"/>
          </a:lnSpc>
          <a:buFont typeface="Wingdings" panose="05000000000000000000" charset="0"/>
          <a:defRPr lang="zh-CN" sz="1400" b="1" dirty="0">
            <a:latin typeface="微软雅黑" panose="020B0503020204020204" pitchFamily="34" charset="-122"/>
            <a:ea typeface="微软雅黑" panose="020B0503020204020204" pitchFamily="34" charset="-122"/>
            <a:sym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788</Words>
  <Application>Microsoft Office PowerPoint</Application>
  <PresentationFormat>自定义</PresentationFormat>
  <Paragraphs>131</Paragraphs>
  <Slides>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微软雅黑</vt:lpstr>
      <vt:lpstr>Arial</vt:lpstr>
      <vt:lpstr>Calibri</vt:lpstr>
      <vt:lpstr>inpin heiti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ok1.pptx111</dc:title>
  <dc:creator>1-233</dc:creator>
  <cp:lastModifiedBy>f</cp:lastModifiedBy>
  <cp:revision>107</cp:revision>
  <dcterms:created xsi:type="dcterms:W3CDTF">2019-12-09T12:04:00Z</dcterms:created>
  <dcterms:modified xsi:type="dcterms:W3CDTF">2021-05-18T03:04:26Z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2052-11.1.0.10463</vt:lpwstr>
  </property>
  <property fmtid="{D5CDD505-2E9C-101B-9397-08002B2CF9AE}" pid="3" name="ICV">
    <vt:lpwstr>2AA4908E0A5F4C0FA7744A49A5088E57</vt:lpwstr>
  </property>
</Properties>
</file>

<file path=docProps/thumbnail.jpeg>
</file>